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3DBD6"/>
    <a:srgbClr val="FFDE00"/>
    <a:srgbClr val="FFD200"/>
    <a:srgbClr val="EFF50B"/>
    <a:srgbClr val="2676D2"/>
    <a:srgbClr val="4ED2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4" autoAdjust="0"/>
    <p:restoredTop sz="94660"/>
  </p:normalViewPr>
  <p:slideViewPr>
    <p:cSldViewPr>
      <p:cViewPr>
        <p:scale>
          <a:sx n="109" d="100"/>
          <a:sy n="109" d="100"/>
        </p:scale>
        <p:origin x="-63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1C259-9A7E-4D82-A404-40ACE05A8A6F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DA5EA-8C79-46F0-ACF0-4D69E47EEB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9966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1C259-9A7E-4D82-A404-40ACE05A8A6F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DA5EA-8C79-46F0-ACF0-4D69E47EEB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822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1C259-9A7E-4D82-A404-40ACE05A8A6F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DA5EA-8C79-46F0-ACF0-4D69E47EEB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660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1C259-9A7E-4D82-A404-40ACE05A8A6F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DA5EA-8C79-46F0-ACF0-4D69E47EEB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4069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1C259-9A7E-4D82-A404-40ACE05A8A6F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DA5EA-8C79-46F0-ACF0-4D69E47EEB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3335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1C259-9A7E-4D82-A404-40ACE05A8A6F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DA5EA-8C79-46F0-ACF0-4D69E47EEB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227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1C259-9A7E-4D82-A404-40ACE05A8A6F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DA5EA-8C79-46F0-ACF0-4D69E47EEB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992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1C259-9A7E-4D82-A404-40ACE05A8A6F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DA5EA-8C79-46F0-ACF0-4D69E47EEB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0970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1C259-9A7E-4D82-A404-40ACE05A8A6F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DA5EA-8C79-46F0-ACF0-4D69E47EEB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259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1C259-9A7E-4D82-A404-40ACE05A8A6F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DA5EA-8C79-46F0-ACF0-4D69E47EEB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7718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1C259-9A7E-4D82-A404-40ACE05A8A6F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DA5EA-8C79-46F0-ACF0-4D69E47EEB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31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F1C259-9A7E-4D82-A404-40ACE05A8A6F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9DA5EA-8C79-46F0-ACF0-4D69E47EEB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27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fosight.com/forums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590800"/>
            <a:ext cx="7772400" cy="1470025"/>
          </a:xfrm>
          <a:effectLst>
            <a:glow rad="876300">
              <a:schemeClr val="tx1">
                <a:lumMod val="95000"/>
                <a:lumOff val="5000"/>
                <a:alpha val="1000"/>
              </a:schemeClr>
            </a:glow>
            <a:softEdge rad="317500"/>
          </a:effectLst>
        </p:spPr>
        <p:txBody>
          <a:bodyPr>
            <a:noAutofit/>
          </a:bodyPr>
          <a:lstStyle/>
          <a:p>
            <a:r>
              <a:rPr lang="en-US" altLang="en-US" sz="6000" dirty="0">
                <a:solidFill>
                  <a:srgbClr val="73DBD6"/>
                </a:solidFill>
                <a:effectLst>
                  <a:glow rad="139700">
                    <a:schemeClr val="tx1">
                      <a:lumMod val="95000"/>
                      <a:lumOff val="5000"/>
                      <a:alpha val="40000"/>
                    </a:schemeClr>
                  </a:glow>
                </a:effectLst>
              </a:rPr>
              <a:t>Hardware Maintenance Training</a:t>
            </a:r>
          </a:p>
        </p:txBody>
      </p:sp>
    </p:spTree>
    <p:extLst>
      <p:ext uri="{BB962C8B-B14F-4D97-AF65-F5344CB8AC3E}">
        <p14:creationId xmlns:p14="http://schemas.microsoft.com/office/powerpoint/2010/main" val="60128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667000"/>
            <a:ext cx="8229600" cy="1143000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rgbClr val="73DBD6"/>
                </a:solidFill>
                <a:effectLst>
                  <a:glow rad="139700">
                    <a:schemeClr val="tx1">
                      <a:lumMod val="95000"/>
                      <a:lumOff val="5000"/>
                      <a:alpha val="40000"/>
                    </a:schemeClr>
                  </a:glow>
                </a:effectLst>
              </a:rPr>
              <a:t>DISASSEMBLY</a:t>
            </a:r>
            <a:endParaRPr lang="en-US" sz="4800" b="1" dirty="0">
              <a:solidFill>
                <a:srgbClr val="73DBD6"/>
              </a:solidFill>
              <a:effectLst>
                <a:glow rad="139700">
                  <a:schemeClr val="tx1">
                    <a:lumMod val="95000"/>
                    <a:lumOff val="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27593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2341265"/>
            <a:ext cx="2476500" cy="3302000"/>
          </a:xfrm>
          <a:prstGeom prst="rect">
            <a:avLst/>
          </a:prstGeom>
          <a:ln w="57150">
            <a:solidFill>
              <a:srgbClr val="73DBD6"/>
            </a:solidFill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366665"/>
            <a:ext cx="2398014" cy="3197352"/>
          </a:xfrm>
          <a:prstGeom prst="rect">
            <a:avLst/>
          </a:prstGeom>
          <a:noFill/>
          <a:ln w="57150">
            <a:solidFill>
              <a:srgbClr val="73DBD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304800" y="1600200"/>
            <a:ext cx="8077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2400" b="1" dirty="0">
                <a:solidFill>
                  <a:schemeClr val="bg1"/>
                </a:solidFill>
              </a:rPr>
              <a:t>Remove Power  / Cables     </a:t>
            </a:r>
            <a:r>
              <a:rPr lang="en-US" altLang="en-US" sz="2400" b="1" dirty="0" smtClean="0">
                <a:solidFill>
                  <a:schemeClr val="bg1"/>
                </a:solidFill>
              </a:rPr>
              <a:t>            </a:t>
            </a:r>
            <a:r>
              <a:rPr lang="en-US" altLang="en-US" sz="2400" b="1" dirty="0">
                <a:solidFill>
                  <a:schemeClr val="bg1"/>
                </a:solidFill>
              </a:rPr>
              <a:t>Remove Four Screws  </a:t>
            </a:r>
          </a:p>
        </p:txBody>
      </p:sp>
      <p:sp>
        <p:nvSpPr>
          <p:cNvPr id="2" name="Rectangle 1"/>
          <p:cNvSpPr/>
          <p:nvPr/>
        </p:nvSpPr>
        <p:spPr>
          <a:xfrm>
            <a:off x="0" y="990600"/>
            <a:ext cx="9067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2800" b="1" dirty="0" smtClean="0">
                <a:solidFill>
                  <a:srgbClr val="FFDE00"/>
                </a:solidFill>
              </a:rPr>
              <a:t>BEFORE BEGINNING MAKE SURE POWER IS TURNED OFF</a:t>
            </a:r>
            <a:endParaRPr lang="en-US" altLang="en-US" sz="2800" b="1" dirty="0">
              <a:solidFill>
                <a:srgbClr val="FFDE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658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457200" y="1447800"/>
            <a:ext cx="960120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6240" rIns="90000" bIns="45000"/>
          <a:lstStyle>
            <a:lvl1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eaLnBrk="1"/>
            <a:r>
              <a:rPr lang="en-US" altLang="en-US" sz="2400" b="1" dirty="0" smtClean="0">
                <a:latin typeface="+mn-lt"/>
              </a:rPr>
              <a:t>     Manually </a:t>
            </a:r>
            <a:r>
              <a:rPr lang="en-US" altLang="en-US" sz="2400" b="1" dirty="0">
                <a:latin typeface="+mn-lt"/>
              </a:rPr>
              <a:t>Retract Drawer     </a:t>
            </a:r>
            <a:r>
              <a:rPr lang="en-US" altLang="en-US" sz="2400" b="1" dirty="0" smtClean="0">
                <a:latin typeface="+mn-lt"/>
              </a:rPr>
              <a:t>          Slide </a:t>
            </a:r>
            <a:r>
              <a:rPr lang="en-US" altLang="en-US" sz="2400" b="1" dirty="0">
                <a:latin typeface="+mn-lt"/>
              </a:rPr>
              <a:t>Cover </a:t>
            </a:r>
            <a:r>
              <a:rPr lang="en-US" altLang="en-US" sz="2400" b="1" dirty="0" smtClean="0">
                <a:latin typeface="+mn-lt"/>
              </a:rPr>
              <a:t>Off From Top </a:t>
            </a:r>
            <a:endParaRPr lang="en-US" altLang="en-US" sz="2400" b="1" dirty="0">
              <a:latin typeface="+mn-lt"/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286000"/>
            <a:ext cx="2286000" cy="3200400"/>
          </a:xfrm>
          <a:prstGeom prst="rect">
            <a:avLst/>
          </a:prstGeom>
          <a:noFill/>
          <a:ln w="57150">
            <a:solidFill>
              <a:srgbClr val="73DBD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133600"/>
            <a:ext cx="2514600" cy="3429000"/>
          </a:xfrm>
          <a:prstGeom prst="rect">
            <a:avLst/>
          </a:prstGeom>
          <a:noFill/>
          <a:ln w="57150">
            <a:solidFill>
              <a:srgbClr val="73DBD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" name="Line 9"/>
          <p:cNvSpPr>
            <a:spLocks noChangeShapeType="1"/>
          </p:cNvSpPr>
          <p:nvPr/>
        </p:nvSpPr>
        <p:spPr bwMode="auto">
          <a:xfrm>
            <a:off x="2286000" y="1981200"/>
            <a:ext cx="685800" cy="1828800"/>
          </a:xfrm>
          <a:prstGeom prst="line">
            <a:avLst/>
          </a:prstGeom>
          <a:noFill/>
          <a:ln w="64080">
            <a:solidFill>
              <a:srgbClr val="FFDE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358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0"/>
            <a:ext cx="8229600" cy="1143000"/>
          </a:xfrm>
        </p:spPr>
        <p:txBody>
          <a:bodyPr>
            <a:noAutofit/>
          </a:bodyPr>
          <a:lstStyle/>
          <a:p>
            <a:r>
              <a:rPr lang="en-US" altLang="en-US" sz="4800" b="1" dirty="0">
                <a:solidFill>
                  <a:srgbClr val="73DBD6"/>
                </a:solidFill>
              </a:rPr>
              <a:t>Monthly Preventative Maintenance</a:t>
            </a:r>
          </a:p>
        </p:txBody>
      </p:sp>
    </p:spTree>
    <p:extLst>
      <p:ext uri="{BB962C8B-B14F-4D97-AF65-F5344CB8AC3E}">
        <p14:creationId xmlns:p14="http://schemas.microsoft.com/office/powerpoint/2010/main" val="4103910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1676400"/>
            <a:ext cx="4572000" cy="3657600"/>
          </a:xfrm>
          <a:prstGeom prst="rect">
            <a:avLst/>
          </a:prstGeom>
          <a:noFill/>
          <a:ln w="57150">
            <a:solidFill>
              <a:srgbClr val="73DBD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304800" y="1009650"/>
            <a:ext cx="617220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6240" rIns="90000" bIns="45000"/>
          <a:lstStyle>
            <a:lvl1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eaLnBrk="1"/>
            <a:r>
              <a:rPr lang="en-US" altLang="en-US" sz="2400" b="1" dirty="0">
                <a:solidFill>
                  <a:srgbClr val="73DBD6"/>
                </a:solidFill>
              </a:rPr>
              <a:t>Clean/Dust Drive Mechanism</a:t>
            </a:r>
          </a:p>
        </p:txBody>
      </p:sp>
      <p:sp>
        <p:nvSpPr>
          <p:cNvPr id="9" name="Line 10"/>
          <p:cNvSpPr>
            <a:spLocks noChangeShapeType="1"/>
          </p:cNvSpPr>
          <p:nvPr/>
        </p:nvSpPr>
        <p:spPr bwMode="auto">
          <a:xfrm flipV="1">
            <a:off x="3543300" y="1752598"/>
            <a:ext cx="3238500" cy="990601"/>
          </a:xfrm>
          <a:prstGeom prst="line">
            <a:avLst/>
          </a:prstGeom>
          <a:noFill/>
          <a:ln w="57150">
            <a:solidFill>
              <a:srgbClr val="FFDE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Line 11"/>
          <p:cNvSpPr>
            <a:spLocks noChangeShapeType="1"/>
          </p:cNvSpPr>
          <p:nvPr/>
        </p:nvSpPr>
        <p:spPr bwMode="auto">
          <a:xfrm flipV="1">
            <a:off x="3124200" y="3554410"/>
            <a:ext cx="3352800" cy="457201"/>
          </a:xfrm>
          <a:prstGeom prst="line">
            <a:avLst/>
          </a:prstGeom>
          <a:noFill/>
          <a:ln w="57150">
            <a:solidFill>
              <a:srgbClr val="FFDE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Line 12"/>
          <p:cNvSpPr>
            <a:spLocks noChangeShapeType="1"/>
          </p:cNvSpPr>
          <p:nvPr/>
        </p:nvSpPr>
        <p:spPr bwMode="auto">
          <a:xfrm>
            <a:off x="3124200" y="4011613"/>
            <a:ext cx="2819400" cy="640360"/>
          </a:xfrm>
          <a:prstGeom prst="line">
            <a:avLst/>
          </a:prstGeom>
          <a:noFill/>
          <a:ln w="57150">
            <a:solidFill>
              <a:srgbClr val="FFDE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Line 13"/>
          <p:cNvSpPr>
            <a:spLocks noChangeShapeType="1"/>
          </p:cNvSpPr>
          <p:nvPr/>
        </p:nvSpPr>
        <p:spPr bwMode="auto">
          <a:xfrm>
            <a:off x="7696200" y="3276600"/>
            <a:ext cx="228600" cy="685800"/>
          </a:xfrm>
          <a:prstGeom prst="line">
            <a:avLst/>
          </a:prstGeom>
          <a:noFill/>
          <a:ln w="9360">
            <a:solidFill>
              <a:srgbClr val="FFFF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457200" y="2457450"/>
            <a:ext cx="617220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6240" rIns="90000" bIns="45000"/>
          <a:lstStyle>
            <a:lvl1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eaLnBrk="1"/>
            <a:r>
              <a:rPr lang="en-US" altLang="en-US" sz="2400" b="1" dirty="0">
                <a:latin typeface="Helvetica Narrow" panose="020B0506020203020204" pitchFamily="34" charset="0"/>
              </a:rPr>
              <a:t>Clean Fan and Air Paths</a:t>
            </a: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609600" y="3760788"/>
            <a:ext cx="4343400" cy="35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eaLnBrk="1"/>
            <a:r>
              <a:rPr lang="en-US" altLang="en-US" sz="2400" b="1" dirty="0">
                <a:latin typeface="Helvetica Narrow" panose="020B0506020203020204" pitchFamily="34" charset="0"/>
              </a:rPr>
              <a:t>Clean </a:t>
            </a:r>
            <a:r>
              <a:rPr lang="en-US" altLang="en-US" sz="2400" b="1" dirty="0" smtClean="0">
                <a:latin typeface="Helvetica Narrow" panose="020B0506020203020204" pitchFamily="34" charset="0"/>
              </a:rPr>
              <a:t>Drawer </a:t>
            </a:r>
            <a:r>
              <a:rPr lang="en-US" altLang="en-US" sz="2400" b="1" dirty="0">
                <a:latin typeface="Helvetica Narrow" panose="020B0506020203020204" pitchFamily="34" charset="0"/>
              </a:rPr>
              <a:t>Guides</a:t>
            </a:r>
          </a:p>
        </p:txBody>
      </p:sp>
    </p:spTree>
    <p:extLst>
      <p:ext uri="{BB962C8B-B14F-4D97-AF65-F5344CB8AC3E}">
        <p14:creationId xmlns:p14="http://schemas.microsoft.com/office/powerpoint/2010/main" val="13250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981200"/>
            <a:ext cx="5715000" cy="3429000"/>
          </a:xfrm>
          <a:prstGeom prst="rect">
            <a:avLst/>
          </a:prstGeom>
          <a:noFill/>
          <a:ln w="57150">
            <a:solidFill>
              <a:srgbClr val="73DBD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-76200" y="1295400"/>
            <a:ext cx="937260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6240" rIns="90000" bIns="45000"/>
          <a:lstStyle>
            <a:lvl1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eaLnBrk="1"/>
            <a:r>
              <a:rPr lang="en-US" altLang="en-US" sz="2400" b="1" dirty="0" smtClean="0">
                <a:latin typeface="+mn-lt"/>
              </a:rPr>
              <a:t>      Inspect </a:t>
            </a:r>
            <a:r>
              <a:rPr lang="en-US" altLang="en-US" sz="2400" b="1" dirty="0">
                <a:latin typeface="+mn-lt"/>
              </a:rPr>
              <a:t>/ Clean Final Lens      </a:t>
            </a:r>
            <a:r>
              <a:rPr lang="en-US" altLang="en-US" sz="2400" b="1" dirty="0" smtClean="0">
                <a:latin typeface="+mn-lt"/>
              </a:rPr>
              <a:t>       Inspect </a:t>
            </a:r>
            <a:r>
              <a:rPr lang="en-US" altLang="en-US" sz="2400" b="1" dirty="0">
                <a:latin typeface="+mn-lt"/>
              </a:rPr>
              <a:t>/ Clean Mirror</a:t>
            </a:r>
          </a:p>
        </p:txBody>
      </p:sp>
      <p:sp>
        <p:nvSpPr>
          <p:cNvPr id="6" name="Line 8"/>
          <p:cNvSpPr>
            <a:spLocks noChangeShapeType="1"/>
          </p:cNvSpPr>
          <p:nvPr/>
        </p:nvSpPr>
        <p:spPr bwMode="auto">
          <a:xfrm>
            <a:off x="1981200" y="1981200"/>
            <a:ext cx="1828800" cy="1371600"/>
          </a:xfrm>
          <a:prstGeom prst="line">
            <a:avLst/>
          </a:prstGeom>
          <a:noFill/>
          <a:ln w="54720">
            <a:solidFill>
              <a:srgbClr val="FFDE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Line 9"/>
          <p:cNvSpPr>
            <a:spLocks noChangeShapeType="1"/>
          </p:cNvSpPr>
          <p:nvPr/>
        </p:nvSpPr>
        <p:spPr bwMode="auto">
          <a:xfrm flipH="1">
            <a:off x="4945063" y="1981200"/>
            <a:ext cx="1158875" cy="1828800"/>
          </a:xfrm>
          <a:prstGeom prst="line">
            <a:avLst/>
          </a:prstGeom>
          <a:noFill/>
          <a:ln w="54720">
            <a:solidFill>
              <a:srgbClr val="FFDE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7010400" y="3124200"/>
            <a:ext cx="1828800" cy="144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eaLnBrk="1"/>
            <a:r>
              <a:rPr lang="en-US" altLang="en-US" sz="2400" b="1" dirty="0">
                <a:solidFill>
                  <a:srgbClr val="FFDE00"/>
                </a:solidFill>
              </a:rPr>
              <a:t>DO NOT Rotate Mirror by Hand</a:t>
            </a:r>
          </a:p>
        </p:txBody>
      </p:sp>
    </p:spTree>
    <p:extLst>
      <p:ext uri="{BB962C8B-B14F-4D97-AF65-F5344CB8AC3E}">
        <p14:creationId xmlns:p14="http://schemas.microsoft.com/office/powerpoint/2010/main" val="509386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2362200"/>
            <a:ext cx="4114800" cy="2971800"/>
          </a:xfrm>
          <a:prstGeom prst="rect">
            <a:avLst/>
          </a:prstGeom>
          <a:noFill/>
          <a:ln w="57150">
            <a:solidFill>
              <a:srgbClr val="73DBD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1295400" y="1371600"/>
            <a:ext cx="617220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6240" rIns="90000" bIns="45000"/>
          <a:lstStyle>
            <a:lvl1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ctr" eaLnBrk="1"/>
            <a:r>
              <a:rPr lang="en-US" altLang="en-US" sz="2800" b="1" dirty="0">
                <a:latin typeface="+mn-lt"/>
              </a:rPr>
              <a:t>Clean Final Lens</a:t>
            </a:r>
          </a:p>
        </p:txBody>
      </p:sp>
      <p:sp>
        <p:nvSpPr>
          <p:cNvPr id="7" name="Line 8"/>
          <p:cNvSpPr>
            <a:spLocks noChangeShapeType="1"/>
          </p:cNvSpPr>
          <p:nvPr/>
        </p:nvSpPr>
        <p:spPr bwMode="auto">
          <a:xfrm flipH="1">
            <a:off x="3657600" y="2057400"/>
            <a:ext cx="1219200" cy="1752600"/>
          </a:xfrm>
          <a:prstGeom prst="line">
            <a:avLst/>
          </a:prstGeom>
          <a:noFill/>
          <a:ln w="54720">
            <a:solidFill>
              <a:srgbClr val="FFDE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265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2057400"/>
            <a:ext cx="3170237" cy="3429000"/>
          </a:xfrm>
          <a:prstGeom prst="rect">
            <a:avLst/>
          </a:prstGeom>
          <a:noFill/>
          <a:ln w="57150">
            <a:solidFill>
              <a:srgbClr val="73DBD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381000" y="1219200"/>
            <a:ext cx="845820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6240" rIns="90000" bIns="45000"/>
          <a:lstStyle>
            <a:lvl1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ctr" eaLnBrk="1"/>
            <a:r>
              <a:rPr lang="en-US" altLang="en-US" sz="2400" b="1" dirty="0">
                <a:latin typeface="+mn-lt"/>
              </a:rPr>
              <a:t>Inspect / Clean and </a:t>
            </a:r>
            <a:r>
              <a:rPr lang="en-US" altLang="en-US" sz="2400" b="1" dirty="0" smtClean="0">
                <a:latin typeface="+mn-lt"/>
              </a:rPr>
              <a:t>Confirm </a:t>
            </a:r>
            <a:r>
              <a:rPr lang="en-US" altLang="en-US" sz="2400" b="1" dirty="0">
                <a:latin typeface="+mn-lt"/>
              </a:rPr>
              <a:t>Cooling and Exhaust </a:t>
            </a:r>
            <a:r>
              <a:rPr lang="en-US" altLang="en-US" sz="2400" b="1" dirty="0" smtClean="0">
                <a:latin typeface="+mn-lt"/>
              </a:rPr>
              <a:t>Fan</a:t>
            </a:r>
            <a:endParaRPr lang="en-US" altLang="en-US" sz="2400" b="1" dirty="0">
              <a:latin typeface="+mn-lt"/>
            </a:endParaRPr>
          </a:p>
        </p:txBody>
      </p:sp>
      <p:sp>
        <p:nvSpPr>
          <p:cNvPr id="6" name="Line 8"/>
          <p:cNvSpPr>
            <a:spLocks noChangeShapeType="1"/>
          </p:cNvSpPr>
          <p:nvPr/>
        </p:nvSpPr>
        <p:spPr bwMode="auto">
          <a:xfrm>
            <a:off x="3124200" y="1636225"/>
            <a:ext cx="2027237" cy="1447800"/>
          </a:xfrm>
          <a:prstGeom prst="line">
            <a:avLst/>
          </a:prstGeom>
          <a:noFill/>
          <a:ln w="54720">
            <a:solidFill>
              <a:srgbClr val="FFDE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049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657350"/>
            <a:ext cx="4259614" cy="4057650"/>
          </a:xfrm>
          <a:prstGeom prst="rect">
            <a:avLst/>
          </a:prstGeom>
          <a:noFill/>
          <a:ln w="57150">
            <a:solidFill>
              <a:srgbClr val="73DBD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1524000" y="990600"/>
            <a:ext cx="617220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6240" rIns="90000" bIns="45000"/>
          <a:lstStyle>
            <a:lvl1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ctr" eaLnBrk="1"/>
            <a:r>
              <a:rPr lang="en-US" altLang="en-US" sz="2400" b="1" dirty="0">
                <a:effectLst>
                  <a:glow rad="139700">
                    <a:schemeClr val="tx1">
                      <a:lumMod val="95000"/>
                      <a:lumOff val="5000"/>
                      <a:alpha val="40000"/>
                    </a:schemeClr>
                  </a:glow>
                </a:effectLst>
                <a:latin typeface="+mn-lt"/>
              </a:rPr>
              <a:t>Dust  30VDC and Control Board</a:t>
            </a:r>
          </a:p>
        </p:txBody>
      </p:sp>
      <p:sp>
        <p:nvSpPr>
          <p:cNvPr id="6" name="Line 8"/>
          <p:cNvSpPr>
            <a:spLocks noChangeShapeType="1"/>
          </p:cNvSpPr>
          <p:nvPr/>
        </p:nvSpPr>
        <p:spPr bwMode="auto">
          <a:xfrm flipH="1">
            <a:off x="3345284" y="1428750"/>
            <a:ext cx="244475" cy="3219450"/>
          </a:xfrm>
          <a:prstGeom prst="line">
            <a:avLst/>
          </a:prstGeom>
          <a:noFill/>
          <a:ln w="57150">
            <a:solidFill>
              <a:srgbClr val="FFDE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Line 9"/>
          <p:cNvSpPr>
            <a:spLocks noChangeShapeType="1"/>
          </p:cNvSpPr>
          <p:nvPr/>
        </p:nvSpPr>
        <p:spPr bwMode="auto">
          <a:xfrm flipH="1">
            <a:off x="4038599" y="1524000"/>
            <a:ext cx="1849437" cy="1034170"/>
          </a:xfrm>
          <a:prstGeom prst="line">
            <a:avLst/>
          </a:prstGeom>
          <a:noFill/>
          <a:ln w="57150">
            <a:solidFill>
              <a:srgbClr val="FFDE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463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36638"/>
            <a:ext cx="7543800" cy="4449762"/>
          </a:xfrm>
        </p:spPr>
        <p:txBody>
          <a:bodyPr/>
          <a:lstStyle/>
          <a:p>
            <a:r>
              <a:rPr lang="en-US" altLang="en-US" b="1" dirty="0">
                <a:solidFill>
                  <a:srgbClr val="73DBD6"/>
                </a:solidFill>
              </a:rPr>
              <a:t>Optics Training and Cleaning</a:t>
            </a:r>
          </a:p>
        </p:txBody>
      </p:sp>
    </p:spTree>
    <p:extLst>
      <p:ext uri="{BB962C8B-B14F-4D97-AF65-F5344CB8AC3E}">
        <p14:creationId xmlns:p14="http://schemas.microsoft.com/office/powerpoint/2010/main" val="305519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447443"/>
            <a:ext cx="5261304" cy="4115157"/>
          </a:xfrm>
          <a:prstGeom prst="rect">
            <a:avLst/>
          </a:prstGeom>
          <a:solidFill>
            <a:srgbClr val="FFFFFF">
              <a:shade val="85000"/>
            </a:srgbClr>
          </a:solidFill>
          <a:ln w="57150">
            <a:solidFill>
              <a:srgbClr val="73DBD6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8626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752600"/>
            <a:ext cx="7543800" cy="3609975"/>
          </a:xfrm>
          <a:prstGeom prst="rect">
            <a:avLst/>
          </a:prstGeom>
          <a:noFill/>
          <a:ln w="57150">
            <a:solidFill>
              <a:srgbClr val="73DBD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1447800" y="1085850"/>
            <a:ext cx="617220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6240" rIns="90000" bIns="45000"/>
          <a:lstStyle>
            <a:lvl1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ctr" eaLnBrk="1"/>
            <a:r>
              <a:rPr lang="en-US" altLang="en-US" sz="2400" b="1" dirty="0">
                <a:latin typeface="+mn-lt"/>
              </a:rPr>
              <a:t>Optical Beam Path</a:t>
            </a:r>
          </a:p>
        </p:txBody>
      </p:sp>
      <p:sp>
        <p:nvSpPr>
          <p:cNvPr id="6" name="Line 9"/>
          <p:cNvSpPr>
            <a:spLocks noChangeShapeType="1"/>
          </p:cNvSpPr>
          <p:nvPr/>
        </p:nvSpPr>
        <p:spPr bwMode="auto">
          <a:xfrm>
            <a:off x="1820862" y="3427412"/>
            <a:ext cx="914400" cy="1588"/>
          </a:xfrm>
          <a:prstGeom prst="line">
            <a:avLst/>
          </a:prstGeom>
          <a:noFill/>
          <a:ln w="45720">
            <a:solidFill>
              <a:srgbClr val="C00000"/>
            </a:solidFill>
            <a:prstDash val="lgDashDot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Line 10"/>
          <p:cNvSpPr>
            <a:spLocks noChangeShapeType="1"/>
          </p:cNvSpPr>
          <p:nvPr/>
        </p:nvSpPr>
        <p:spPr bwMode="auto">
          <a:xfrm>
            <a:off x="4564062" y="3533775"/>
            <a:ext cx="685800" cy="1588"/>
          </a:xfrm>
          <a:prstGeom prst="line">
            <a:avLst/>
          </a:prstGeom>
          <a:noFill/>
          <a:ln w="137160">
            <a:solidFill>
              <a:srgbClr val="C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>
            <a:off x="7162800" y="3657600"/>
            <a:ext cx="1588" cy="685800"/>
          </a:xfrm>
          <a:prstGeom prst="line">
            <a:avLst/>
          </a:prstGeom>
          <a:noFill/>
          <a:ln w="137160">
            <a:solidFill>
              <a:srgbClr val="C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Line 12"/>
          <p:cNvSpPr>
            <a:spLocks noChangeShapeType="1"/>
          </p:cNvSpPr>
          <p:nvPr/>
        </p:nvSpPr>
        <p:spPr bwMode="auto">
          <a:xfrm>
            <a:off x="6019800" y="3579813"/>
            <a:ext cx="914400" cy="1587"/>
          </a:xfrm>
          <a:prstGeom prst="line">
            <a:avLst/>
          </a:prstGeom>
          <a:noFill/>
          <a:ln w="137160">
            <a:solidFill>
              <a:srgbClr val="C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Line 13"/>
          <p:cNvSpPr>
            <a:spLocks noChangeShapeType="1"/>
          </p:cNvSpPr>
          <p:nvPr/>
        </p:nvSpPr>
        <p:spPr bwMode="auto">
          <a:xfrm>
            <a:off x="7162800" y="4800600"/>
            <a:ext cx="1588" cy="457200"/>
          </a:xfrm>
          <a:prstGeom prst="line">
            <a:avLst/>
          </a:prstGeom>
          <a:noFill/>
          <a:ln w="137160">
            <a:solidFill>
              <a:srgbClr val="C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85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676400"/>
            <a:ext cx="8388485" cy="3617053"/>
          </a:xfrm>
          <a:prstGeom prst="rect">
            <a:avLst/>
          </a:prstGeom>
          <a:noFill/>
          <a:ln w="57150">
            <a:solidFill>
              <a:srgbClr val="73DBD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2300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0" y="1219200"/>
            <a:ext cx="6172200" cy="4525963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altLang="en-US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</a:rPr>
              <a:t>When Cleaning </a:t>
            </a:r>
            <a:r>
              <a:rPr lang="en-US" altLang="en-US" b="1" dirty="0" smtClean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</a:rPr>
              <a:t>Optics:</a:t>
            </a:r>
            <a:endParaRPr lang="en-US" altLang="en-US" b="1" dirty="0">
              <a:solidFill>
                <a:schemeClr val="bg1"/>
              </a:solidFill>
              <a:effectLst>
                <a:glow rad="139700">
                  <a:schemeClr val="tx1"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endParaRPr lang="en-US" altLang="en-US" b="1" dirty="0">
              <a:solidFill>
                <a:schemeClr val="bg1"/>
              </a:solidFill>
              <a:effectLst>
                <a:glow rad="139700">
                  <a:schemeClr val="tx1">
                    <a:alpha val="40000"/>
                  </a:schemeClr>
                </a:glow>
              </a:effectLst>
            </a:endParaRP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altLang="en-US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</a:rPr>
              <a:t>Make sure the lens or mirror is very wet with vinegar.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endParaRPr lang="en-US" altLang="en-US" b="1" dirty="0">
              <a:solidFill>
                <a:schemeClr val="bg1"/>
              </a:solidFill>
              <a:effectLst>
                <a:glow rad="139700">
                  <a:schemeClr val="tx1">
                    <a:alpha val="40000"/>
                  </a:schemeClr>
                </a:glow>
              </a:effectLst>
            </a:endParaRP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altLang="en-US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</a:rPr>
              <a:t>Lens and </a:t>
            </a:r>
            <a:r>
              <a:rPr lang="en-US" altLang="en-US" b="1" dirty="0" smtClean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</a:rPr>
              <a:t>mirrors </a:t>
            </a:r>
            <a:r>
              <a:rPr lang="en-US" altLang="en-US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</a:rPr>
              <a:t>are surface coated and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altLang="en-US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</a:rPr>
              <a:t>are very easy to scratch.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endParaRPr lang="en-US" altLang="en-US" b="1" dirty="0">
              <a:solidFill>
                <a:schemeClr val="bg1"/>
              </a:solidFill>
              <a:effectLst>
                <a:glow rad="139700">
                  <a:schemeClr val="tx1">
                    <a:alpha val="40000"/>
                  </a:schemeClr>
                </a:glow>
              </a:effectLst>
            </a:endParaRP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altLang="en-US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</a:rPr>
              <a:t>Dab or lift the dust and vinegar off the surface.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endParaRPr lang="en-US" altLang="en-US" b="1" dirty="0">
              <a:solidFill>
                <a:schemeClr val="bg1"/>
              </a:solidFill>
              <a:effectLst>
                <a:glow rad="139700">
                  <a:schemeClr val="tx1">
                    <a:alpha val="40000"/>
                  </a:schemeClr>
                </a:glow>
              </a:effectLst>
            </a:endParaRP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altLang="en-US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</a:rPr>
              <a:t>Never </a:t>
            </a:r>
            <a:r>
              <a:rPr lang="en-US" altLang="en-US" b="1" dirty="0" smtClean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</a:rPr>
              <a:t>rub </a:t>
            </a:r>
            <a:r>
              <a:rPr lang="en-US" altLang="en-US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</a:rPr>
              <a:t>or polish the surface.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altLang="en-US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</a:rPr>
              <a:t>Never use air to dust around lens or mirrors.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endParaRPr lang="en-US" altLang="en-US" b="1" dirty="0">
              <a:solidFill>
                <a:schemeClr val="bg1"/>
              </a:solidFill>
              <a:effectLst>
                <a:glow rad="139700">
                  <a:schemeClr val="tx1">
                    <a:alpha val="40000"/>
                  </a:schemeClr>
                </a:glow>
              </a:effectLst>
            </a:endParaRP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altLang="en-US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</a:rPr>
              <a:t>When Inspecting surfaces, look for scratches or burns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altLang="en-US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</a:rPr>
              <a:t>Replace scratched or burned mirror or lens.</a:t>
            </a: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403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583220"/>
            <a:ext cx="4419600" cy="2939693"/>
          </a:xfrm>
          <a:prstGeom prst="rect">
            <a:avLst/>
          </a:prstGeom>
          <a:solidFill>
            <a:srgbClr val="FFFFFF">
              <a:shade val="85000"/>
            </a:srgbClr>
          </a:solidFill>
          <a:ln w="57150">
            <a:solidFill>
              <a:srgbClr val="73DBD6"/>
            </a:solidFill>
            <a:round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381000" y="1143000"/>
            <a:ext cx="8382000" cy="111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76680" rIns="90000" bIns="45000"/>
          <a:lstStyle>
            <a:lvl1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eaLnBrk="1"/>
            <a:r>
              <a:rPr lang="en-US" altLang="en-US" sz="3600" b="1" dirty="0">
                <a:solidFill>
                  <a:srgbClr val="FFDE00"/>
                </a:solidFill>
              </a:rPr>
              <a:t>DO NOT USE FORCED AIR DUSTERS</a:t>
            </a:r>
          </a:p>
          <a:p>
            <a:pPr eaLnBrk="1"/>
            <a:r>
              <a:rPr lang="en-US" altLang="en-US" sz="3600" b="1" dirty="0">
                <a:solidFill>
                  <a:srgbClr val="FFDE00"/>
                </a:solidFill>
              </a:rPr>
              <a:t>       THEY CAN DAMAGE OPTICS</a:t>
            </a: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4468812" y="2865437"/>
            <a:ext cx="2236788" cy="29257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>
            <a:lvl1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eaLnBrk="1"/>
            <a:r>
              <a:rPr lang="en-US" altLang="en-US" sz="20000" dirty="0" smtClean="0">
                <a:solidFill>
                  <a:srgbClr val="C00000"/>
                </a:solidFill>
              </a:rPr>
              <a:t>X</a:t>
            </a:r>
            <a:endParaRPr lang="en-US" altLang="en-US" sz="20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9979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1295400"/>
            <a:ext cx="8229600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4000" b="1" dirty="0">
                <a:solidFill>
                  <a:srgbClr val="73DBD6"/>
                </a:solidFill>
                <a:effectLst>
                  <a:glow rad="228600">
                    <a:schemeClr val="tx1">
                      <a:lumMod val="95000"/>
                      <a:lumOff val="5000"/>
                      <a:alpha val="40000"/>
                    </a:schemeClr>
                  </a:glow>
                </a:effectLst>
              </a:rPr>
              <a:t> Thank You</a:t>
            </a:r>
          </a:p>
          <a:p>
            <a:endParaRPr lang="en-US" altLang="en-US" sz="2000" b="1" dirty="0">
              <a:solidFill>
                <a:schemeClr val="bg1"/>
              </a:solidFill>
              <a:effectLst>
                <a:glow rad="228600">
                  <a:schemeClr val="tx1">
                    <a:lumMod val="95000"/>
                    <a:lumOff val="5000"/>
                    <a:alpha val="40000"/>
                  </a:schemeClr>
                </a:glow>
              </a:effectLst>
            </a:endParaRPr>
          </a:p>
          <a:p>
            <a:pPr lvl="4"/>
            <a:r>
              <a:rPr lang="en-US" altLang="en-US" sz="2400" b="1" dirty="0">
                <a:solidFill>
                  <a:schemeClr val="bg1"/>
                </a:solidFill>
                <a:effectLst>
                  <a:glow rad="228600">
                    <a:schemeClr val="tx1">
                      <a:lumMod val="95000"/>
                      <a:lumOff val="5000"/>
                      <a:alpha val="40000"/>
                    </a:schemeClr>
                  </a:glow>
                </a:effectLst>
              </a:rPr>
              <a:t>Field Service:  1-800-401-0716 (Domestic)</a:t>
            </a:r>
          </a:p>
          <a:p>
            <a:pPr lvl="4"/>
            <a:r>
              <a:rPr lang="en-US" altLang="en-US" sz="2400" b="1" dirty="0">
                <a:solidFill>
                  <a:schemeClr val="bg1"/>
                </a:solidFill>
                <a:effectLst>
                  <a:glow rad="228600">
                    <a:schemeClr val="tx1">
                      <a:lumMod val="95000"/>
                      <a:lumOff val="5000"/>
                      <a:alpha val="40000"/>
                    </a:schemeClr>
                  </a:glow>
                </a:effectLst>
              </a:rPr>
              <a:t>	</a:t>
            </a:r>
            <a:r>
              <a:rPr lang="en-US" altLang="en-US" sz="2400" b="1" dirty="0" smtClean="0">
                <a:solidFill>
                  <a:schemeClr val="bg1"/>
                </a:solidFill>
                <a:effectLst>
                  <a:glow rad="228600">
                    <a:schemeClr val="tx1">
                      <a:lumMod val="95000"/>
                      <a:lumOff val="5000"/>
                      <a:alpha val="40000"/>
                    </a:schemeClr>
                  </a:glow>
                </a:effectLst>
              </a:rPr>
              <a:t>             1-740-642-4666 </a:t>
            </a:r>
            <a:r>
              <a:rPr lang="en-US" altLang="en-US" sz="2400" b="1" dirty="0">
                <a:solidFill>
                  <a:schemeClr val="bg1"/>
                </a:solidFill>
                <a:effectLst>
                  <a:glow rad="228600">
                    <a:schemeClr val="tx1">
                      <a:lumMod val="95000"/>
                      <a:lumOff val="5000"/>
                      <a:alpha val="40000"/>
                    </a:schemeClr>
                  </a:glow>
                </a:effectLst>
              </a:rPr>
              <a:t>(International)	</a:t>
            </a:r>
          </a:p>
          <a:p>
            <a:pPr lvl="4"/>
            <a:r>
              <a:rPr lang="en-US" altLang="en-US" sz="2400" b="1" dirty="0" err="1">
                <a:solidFill>
                  <a:schemeClr val="bg1"/>
                </a:solidFill>
                <a:effectLst>
                  <a:glow rad="228600">
                    <a:schemeClr val="tx1">
                      <a:lumMod val="95000"/>
                      <a:lumOff val="5000"/>
                      <a:alpha val="40000"/>
                    </a:schemeClr>
                  </a:glow>
                </a:effectLst>
              </a:rPr>
              <a:t>InfoSight</a:t>
            </a:r>
            <a:r>
              <a:rPr lang="en-US" altLang="en-US" sz="2400" b="1" dirty="0">
                <a:solidFill>
                  <a:schemeClr val="bg1"/>
                </a:solidFill>
                <a:effectLst>
                  <a:glow rad="228600">
                    <a:schemeClr val="tx1">
                      <a:lumMod val="95000"/>
                      <a:lumOff val="5000"/>
                      <a:alpha val="40000"/>
                    </a:schemeClr>
                  </a:glow>
                </a:effectLst>
              </a:rPr>
              <a:t> : </a:t>
            </a:r>
            <a:r>
              <a:rPr lang="en-US" altLang="en-US" sz="2400" b="1" dirty="0" smtClean="0">
                <a:solidFill>
                  <a:schemeClr val="bg1"/>
                </a:solidFill>
                <a:effectLst>
                  <a:glow rad="228600">
                    <a:schemeClr val="tx1">
                      <a:lumMod val="95000"/>
                      <a:lumOff val="5000"/>
                      <a:alpha val="40000"/>
                    </a:schemeClr>
                  </a:glow>
                </a:effectLst>
              </a:rPr>
              <a:t> 1-740-642-3600</a:t>
            </a:r>
            <a:endParaRPr lang="en-US" altLang="en-US" sz="2400" b="1" dirty="0">
              <a:solidFill>
                <a:schemeClr val="bg1"/>
              </a:solidFill>
              <a:effectLst>
                <a:glow rad="228600">
                  <a:schemeClr val="tx1">
                    <a:lumMod val="95000"/>
                    <a:lumOff val="5000"/>
                    <a:alpha val="40000"/>
                  </a:schemeClr>
                </a:glow>
              </a:effectLst>
            </a:endParaRPr>
          </a:p>
          <a:p>
            <a:pPr lvl="4"/>
            <a:endParaRPr lang="en-US" altLang="en-US" sz="2400" b="1" dirty="0">
              <a:solidFill>
                <a:schemeClr val="bg1"/>
              </a:solidFill>
              <a:effectLst>
                <a:glow rad="228600">
                  <a:schemeClr val="tx1">
                    <a:lumMod val="95000"/>
                    <a:lumOff val="5000"/>
                    <a:alpha val="40000"/>
                  </a:schemeClr>
                </a:glow>
              </a:effectLst>
            </a:endParaRPr>
          </a:p>
          <a:p>
            <a:pPr lvl="4"/>
            <a:r>
              <a:rPr lang="en-US" altLang="en-US" sz="2400" b="1" dirty="0">
                <a:solidFill>
                  <a:schemeClr val="bg1"/>
                </a:solidFill>
                <a:effectLst>
                  <a:glow rad="228600">
                    <a:schemeClr val="tx1">
                      <a:lumMod val="95000"/>
                      <a:lumOff val="5000"/>
                      <a:alpha val="40000"/>
                    </a:schemeClr>
                  </a:glow>
                </a:effectLst>
              </a:rPr>
              <a:t>Forum : </a:t>
            </a:r>
            <a:r>
              <a:rPr lang="en-US" altLang="en-US" sz="2400" b="1" dirty="0">
                <a:solidFill>
                  <a:srgbClr val="73DBD6"/>
                </a:solidFill>
                <a:effectLst>
                  <a:glow rad="228600">
                    <a:schemeClr val="tx1">
                      <a:lumMod val="95000"/>
                      <a:lumOff val="5000"/>
                      <a:alpha val="40000"/>
                    </a:schemeClr>
                  </a:glow>
                </a:effectLst>
              </a:rPr>
              <a:t> http://www.infosight.com/forums/</a:t>
            </a:r>
            <a:endParaRPr lang="en-US" altLang="en-US" sz="2400" b="1" dirty="0">
              <a:solidFill>
                <a:srgbClr val="73DBD6"/>
              </a:solidFill>
              <a:effectLst>
                <a:glow rad="228600">
                  <a:schemeClr val="tx1">
                    <a:lumMod val="95000"/>
                    <a:lumOff val="5000"/>
                    <a:alpha val="40000"/>
                  </a:schemeClr>
                </a:glow>
              </a:effectLst>
              <a:hlinkClick r:id="rId2"/>
            </a:endParaRPr>
          </a:p>
          <a:p>
            <a:pPr lvl="4"/>
            <a:endParaRPr lang="en-US" altLang="en-US" sz="2000" b="1" dirty="0">
              <a:solidFill>
                <a:schemeClr val="bg1"/>
              </a:solidFill>
              <a:effectLst>
                <a:glow rad="228600">
                  <a:schemeClr val="tx1">
                    <a:lumMod val="95000"/>
                    <a:lumOff val="5000"/>
                    <a:alpha val="40000"/>
                  </a:schemeClr>
                </a:glow>
              </a:effectLst>
            </a:endParaRPr>
          </a:p>
          <a:p>
            <a:r>
              <a:rPr lang="en-US" altLang="en-US" sz="2000" b="1" dirty="0">
                <a:solidFill>
                  <a:schemeClr val="bg1"/>
                </a:solidFill>
                <a:effectLst>
                  <a:glow rad="228600">
                    <a:schemeClr val="tx1">
                      <a:lumMod val="95000"/>
                      <a:lumOff val="5000"/>
                      <a:alpha val="40000"/>
                    </a:schemeClr>
                  </a:glow>
                </a:effectLst>
              </a:rPr>
              <a:t>Online Manual:  http://www.infosight.com/download/pdf/manuals/jm410.pdf</a:t>
            </a:r>
            <a:endParaRPr lang="en-US" sz="2000" dirty="0">
              <a:solidFill>
                <a:schemeClr val="bg1"/>
              </a:solidFill>
              <a:effectLst>
                <a:glow rad="228600">
                  <a:schemeClr val="tx1">
                    <a:lumMod val="95000"/>
                    <a:lumOff val="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07991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54578524"/>
              </p:ext>
            </p:extLst>
          </p:nvPr>
        </p:nvGraphicFramePr>
        <p:xfrm>
          <a:off x="1752600" y="2209800"/>
          <a:ext cx="5791200" cy="3169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5600"/>
                <a:gridCol w="2895600"/>
              </a:tblGrid>
              <a:tr h="142240">
                <a:tc>
                  <a:txBody>
                    <a:bodyPr/>
                    <a:lstStyle/>
                    <a:p>
                      <a:pPr algn="l" rtl="0" fontAlgn="ctr">
                        <a:buClr>
                          <a:srgbClr val="000000"/>
                        </a:buClr>
                        <a:buSzPts val="1100"/>
                        <a:buFont typeface="Helvetica Narrow"/>
                        <a:buChar char="L"/>
                      </a:pPr>
                      <a:r>
                        <a:rPr lang="en-US" sz="2000" b="1" i="0" u="none" strike="noStrike" smtClean="0">
                          <a:solidFill>
                            <a:schemeClr val="bg1"/>
                          </a:solidFill>
                          <a:effectLst>
                            <a:glow rad="254000">
                              <a:schemeClr val="tx1">
                                <a:lumMod val="95000"/>
                                <a:lumOff val="5000"/>
                                <a:alpha val="40000"/>
                              </a:schemeClr>
                            </a:glow>
                          </a:effectLst>
                          <a:latin typeface="Helvetica Narrow" panose="020B0506020203020204" pitchFamily="34" charset="0"/>
                        </a:rPr>
                        <a:t>  •  Laser Output:</a:t>
                      </a:r>
                      <a:endParaRPr lang="en-US" sz="2000" b="1" i="0" u="none" strike="noStrike" dirty="0" smtClean="0">
                        <a:solidFill>
                          <a:schemeClr val="bg1"/>
                        </a:solidFill>
                        <a:effectLst>
                          <a:glow rad="254000">
                            <a:schemeClr val="tx1">
                              <a:lumMod val="95000"/>
                              <a:lumOff val="5000"/>
                              <a:alpha val="40000"/>
                            </a:schemeClr>
                          </a:glow>
                        </a:effectLst>
                        <a:latin typeface="Helvetica Narrow" panose="020B0506020203020204" pitchFamily="34" charset="0"/>
                      </a:endParaRPr>
                    </a:p>
                  </a:txBody>
                  <a:tcPr marL="2743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bg1"/>
                          </a:solidFill>
                          <a:effectLst>
                            <a:glow rad="254000">
                              <a:schemeClr val="tx1">
                                <a:lumMod val="95000"/>
                                <a:lumOff val="5000"/>
                                <a:alpha val="40000"/>
                              </a:schemeClr>
                            </a:glow>
                          </a:effectLst>
                          <a:latin typeface="Helvetica Narrow" panose="020B0506020203020204" pitchFamily="34" charset="0"/>
                        </a:rPr>
                        <a:t>10 Watt</a:t>
                      </a:r>
                      <a:endParaRPr lang="en-US" sz="2000" b="1" dirty="0">
                        <a:solidFill>
                          <a:schemeClr val="bg1"/>
                        </a:solidFill>
                        <a:effectLst>
                          <a:glow rad="254000">
                            <a:schemeClr val="tx1">
                              <a:lumMod val="95000"/>
                              <a:lumOff val="5000"/>
                              <a:alpha val="40000"/>
                            </a:schemeClr>
                          </a:glow>
                        </a:effectLst>
                        <a:latin typeface="Helvetica Narrow" panose="020B0506020203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rtl="0" fontAlgn="ctr">
                        <a:buClr>
                          <a:srgbClr val="000000"/>
                        </a:buClr>
                        <a:buSzPts val="1100"/>
                        <a:buFont typeface="Helvetica Narrow"/>
                        <a:buChar char="T"/>
                      </a:pPr>
                      <a:r>
                        <a:rPr lang="en-US" sz="2000" b="1" i="0" u="none" strike="noStrike" dirty="0">
                          <a:solidFill>
                            <a:schemeClr val="bg1"/>
                          </a:solidFill>
                          <a:effectLst>
                            <a:glow rad="254000">
                              <a:schemeClr val="tx1">
                                <a:lumMod val="95000"/>
                                <a:lumOff val="5000"/>
                                <a:alpha val="40000"/>
                              </a:schemeClr>
                            </a:glow>
                          </a:effectLst>
                          <a:latin typeface="Helvetica Narrow" panose="020B0506020203020204" pitchFamily="34" charset="0"/>
                        </a:rPr>
                        <a:t>  </a:t>
                      </a:r>
                      <a:r>
                        <a:rPr lang="en-US" sz="2000" b="1" i="0" u="none" strike="noStrike" dirty="0" smtClean="0">
                          <a:solidFill>
                            <a:schemeClr val="bg1"/>
                          </a:solidFill>
                          <a:effectLst>
                            <a:glow rad="254000">
                              <a:schemeClr val="tx1">
                                <a:lumMod val="95000"/>
                                <a:lumOff val="5000"/>
                                <a:alpha val="40000"/>
                              </a:schemeClr>
                            </a:glow>
                          </a:effectLst>
                          <a:latin typeface="Helvetica Narrow" panose="020B0506020203020204" pitchFamily="34" charset="0"/>
                        </a:rPr>
                        <a:t>•  Type :</a:t>
                      </a:r>
                      <a:endParaRPr lang="en-US" sz="2000" b="1" i="0" u="none" strike="noStrike" dirty="0">
                        <a:solidFill>
                          <a:schemeClr val="bg1"/>
                        </a:solidFill>
                        <a:effectLst>
                          <a:glow rad="254000">
                            <a:schemeClr val="tx1">
                              <a:lumMod val="95000"/>
                              <a:lumOff val="5000"/>
                              <a:alpha val="40000"/>
                            </a:schemeClr>
                          </a:glow>
                        </a:effectLst>
                        <a:latin typeface="Helvetica Narrow" panose="020B0506020203020204" pitchFamily="34" charset="0"/>
                      </a:endParaRPr>
                    </a:p>
                  </a:txBody>
                  <a:tcPr marL="2743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bg1"/>
                          </a:solidFill>
                          <a:effectLst>
                            <a:glow rad="254000">
                              <a:schemeClr val="tx1">
                                <a:lumMod val="95000"/>
                                <a:lumOff val="5000"/>
                                <a:alpha val="40000"/>
                              </a:schemeClr>
                            </a:glow>
                          </a:effectLst>
                          <a:latin typeface="Helvetica Narrow" panose="020B0506020203020204" pitchFamily="34" charset="0"/>
                        </a:rPr>
                        <a:t>CO2 Laser</a:t>
                      </a:r>
                      <a:endParaRPr lang="en-US" sz="2000" b="1" dirty="0">
                        <a:solidFill>
                          <a:schemeClr val="bg1"/>
                        </a:solidFill>
                        <a:effectLst>
                          <a:glow rad="254000">
                            <a:schemeClr val="tx1">
                              <a:lumMod val="95000"/>
                              <a:lumOff val="5000"/>
                              <a:alpha val="40000"/>
                            </a:schemeClr>
                          </a:glow>
                        </a:effectLst>
                        <a:latin typeface="Helvetica Narrow" panose="020B0506020203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rtl="0" fontAlgn="ctr">
                        <a:buClr>
                          <a:srgbClr val="000000"/>
                        </a:buClr>
                        <a:buSzPts val="1100"/>
                        <a:buFont typeface="Helvetica Narrow"/>
                        <a:buChar char="L"/>
                      </a:pPr>
                      <a:r>
                        <a:rPr lang="en-US" sz="2000" b="1" i="0" u="none" strike="noStrike" dirty="0" smtClean="0">
                          <a:solidFill>
                            <a:schemeClr val="bg1"/>
                          </a:solidFill>
                          <a:effectLst>
                            <a:glow rad="254000">
                              <a:schemeClr val="tx1">
                                <a:lumMod val="95000"/>
                                <a:lumOff val="5000"/>
                                <a:alpha val="40000"/>
                              </a:schemeClr>
                            </a:glow>
                          </a:effectLst>
                          <a:latin typeface="Helvetica Narrow" panose="020B0506020203020204" pitchFamily="34" charset="0"/>
                        </a:rPr>
                        <a:t>  •  Laser Classification:</a:t>
                      </a:r>
                      <a:endParaRPr lang="en-US" sz="2000" b="1" i="0" u="none" strike="noStrike" dirty="0">
                        <a:solidFill>
                          <a:schemeClr val="bg1"/>
                        </a:solidFill>
                        <a:effectLst>
                          <a:glow rad="254000">
                            <a:schemeClr val="tx1">
                              <a:lumMod val="95000"/>
                              <a:lumOff val="5000"/>
                              <a:alpha val="40000"/>
                            </a:schemeClr>
                          </a:glow>
                        </a:effectLst>
                        <a:latin typeface="Helvetica Narrow" panose="020B0506020203020204" pitchFamily="34" charset="0"/>
                      </a:endParaRPr>
                    </a:p>
                  </a:txBody>
                  <a:tcPr marL="2743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bg1"/>
                          </a:solidFill>
                          <a:effectLst>
                            <a:glow rad="254000">
                              <a:schemeClr val="tx1">
                                <a:lumMod val="95000"/>
                                <a:lumOff val="5000"/>
                                <a:alpha val="40000"/>
                              </a:schemeClr>
                            </a:glow>
                          </a:effectLst>
                          <a:latin typeface="Helvetica Narrow" panose="020B0506020203020204" pitchFamily="34" charset="0"/>
                        </a:rPr>
                        <a:t>Class I</a:t>
                      </a:r>
                      <a:endParaRPr lang="en-US" sz="2000" b="1" dirty="0">
                        <a:solidFill>
                          <a:schemeClr val="bg1"/>
                        </a:solidFill>
                        <a:effectLst>
                          <a:glow rad="254000">
                            <a:schemeClr val="tx1">
                              <a:lumMod val="95000"/>
                              <a:lumOff val="5000"/>
                              <a:alpha val="40000"/>
                            </a:schemeClr>
                          </a:glow>
                        </a:effectLst>
                        <a:latin typeface="Helvetica Narrow" panose="020B0506020203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rtl="0" fontAlgn="ctr">
                        <a:buClr>
                          <a:srgbClr val="000000"/>
                        </a:buClr>
                        <a:buSzPts val="1100"/>
                        <a:buFont typeface="Helvetica Narrow"/>
                        <a:buChar char="S"/>
                      </a:pPr>
                      <a:r>
                        <a:rPr lang="en-US" sz="2000" b="1" i="0" u="none" strike="noStrike" dirty="0" smtClean="0">
                          <a:solidFill>
                            <a:schemeClr val="bg1"/>
                          </a:solidFill>
                          <a:effectLst>
                            <a:glow rad="254000">
                              <a:schemeClr val="tx1">
                                <a:lumMod val="95000"/>
                                <a:lumOff val="5000"/>
                                <a:alpha val="40000"/>
                              </a:schemeClr>
                            </a:glow>
                          </a:effectLst>
                          <a:latin typeface="Helvetica Narrow" panose="020B0506020203020204" pitchFamily="34" charset="0"/>
                        </a:rPr>
                        <a:t>  •  Spot Size:</a:t>
                      </a:r>
                      <a:endParaRPr lang="en-US" sz="2000" b="1" i="0" u="none" strike="noStrike" dirty="0">
                        <a:solidFill>
                          <a:schemeClr val="bg1"/>
                        </a:solidFill>
                        <a:effectLst>
                          <a:glow rad="254000">
                            <a:schemeClr val="tx1">
                              <a:lumMod val="95000"/>
                              <a:lumOff val="5000"/>
                              <a:alpha val="40000"/>
                            </a:schemeClr>
                          </a:glow>
                        </a:effectLst>
                        <a:latin typeface="Helvetica Narrow" panose="020B0506020203020204" pitchFamily="34" charset="0"/>
                      </a:endParaRPr>
                    </a:p>
                  </a:txBody>
                  <a:tcPr marL="2743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bg1"/>
                          </a:solidFill>
                          <a:effectLst>
                            <a:glow rad="254000">
                              <a:schemeClr val="tx1">
                                <a:lumMod val="95000"/>
                                <a:lumOff val="5000"/>
                                <a:alpha val="40000"/>
                              </a:schemeClr>
                            </a:glow>
                          </a:effectLst>
                          <a:latin typeface="Helvetica Narrow" panose="020B0506020203020204" pitchFamily="34" charset="0"/>
                        </a:rPr>
                        <a:t>0.003</a:t>
                      </a:r>
                      <a:endParaRPr lang="en-US" sz="2000" b="1" dirty="0">
                        <a:solidFill>
                          <a:schemeClr val="bg1"/>
                        </a:solidFill>
                        <a:effectLst>
                          <a:glow rad="254000">
                            <a:schemeClr val="tx1">
                              <a:lumMod val="95000"/>
                              <a:lumOff val="5000"/>
                              <a:alpha val="40000"/>
                            </a:schemeClr>
                          </a:glow>
                        </a:effectLst>
                        <a:latin typeface="Helvetica Narrow" panose="020B0506020203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rtl="0" fontAlgn="ctr">
                        <a:buClr>
                          <a:srgbClr val="000000"/>
                        </a:buClr>
                        <a:buSzPts val="1100"/>
                        <a:buFont typeface="Helvetica Narrow"/>
                        <a:buChar char="I"/>
                      </a:pPr>
                      <a:r>
                        <a:rPr lang="en-US" sz="2000" b="1" i="0" u="none" strike="noStrike" dirty="0" smtClean="0">
                          <a:solidFill>
                            <a:schemeClr val="bg1"/>
                          </a:solidFill>
                          <a:effectLst>
                            <a:glow rad="254000">
                              <a:schemeClr val="tx1">
                                <a:lumMod val="95000"/>
                                <a:lumOff val="5000"/>
                                <a:alpha val="40000"/>
                              </a:schemeClr>
                            </a:glow>
                          </a:effectLst>
                          <a:latin typeface="Helvetica Narrow" panose="020B0506020203020204" pitchFamily="34" charset="0"/>
                        </a:rPr>
                        <a:t>   •  Input AC Voltage:</a:t>
                      </a:r>
                      <a:endParaRPr lang="en-US" sz="2000" b="1" i="0" u="none" strike="noStrike" dirty="0">
                        <a:solidFill>
                          <a:schemeClr val="bg1"/>
                        </a:solidFill>
                        <a:effectLst>
                          <a:glow rad="254000">
                            <a:schemeClr val="tx1">
                              <a:lumMod val="95000"/>
                              <a:lumOff val="5000"/>
                              <a:alpha val="40000"/>
                            </a:schemeClr>
                          </a:glow>
                        </a:effectLst>
                        <a:latin typeface="Helvetica Narrow" panose="020B0506020203020204" pitchFamily="34" charset="0"/>
                      </a:endParaRPr>
                    </a:p>
                  </a:txBody>
                  <a:tcPr marL="2743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bg1"/>
                          </a:solidFill>
                          <a:effectLst>
                            <a:glow rad="254000">
                              <a:schemeClr val="tx1">
                                <a:lumMod val="95000"/>
                                <a:lumOff val="5000"/>
                                <a:alpha val="40000"/>
                              </a:schemeClr>
                            </a:glow>
                          </a:effectLst>
                          <a:latin typeface="Helvetica Narrow" panose="020B0506020203020204" pitchFamily="34" charset="0"/>
                        </a:rPr>
                        <a:t>110/220VAC50/60Hz</a:t>
                      </a:r>
                      <a:endParaRPr lang="en-US" sz="2000" b="1" dirty="0">
                        <a:solidFill>
                          <a:schemeClr val="bg1"/>
                        </a:solidFill>
                        <a:effectLst>
                          <a:glow rad="254000">
                            <a:schemeClr val="tx1">
                              <a:lumMod val="95000"/>
                              <a:lumOff val="5000"/>
                              <a:alpha val="40000"/>
                            </a:schemeClr>
                          </a:glow>
                        </a:effectLst>
                        <a:latin typeface="Helvetica Narrow" panose="020B0506020203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rtl="0" fontAlgn="ctr">
                        <a:buClr>
                          <a:srgbClr val="000000"/>
                        </a:buClr>
                        <a:buSzPts val="1100"/>
                        <a:buFont typeface="Helvetica Narrow"/>
                        <a:buChar char="C"/>
                      </a:pPr>
                      <a:r>
                        <a:rPr lang="en-US" sz="2000" b="1" i="0" u="none" strike="noStrike" dirty="0" smtClean="0">
                          <a:solidFill>
                            <a:schemeClr val="bg1"/>
                          </a:solidFill>
                          <a:effectLst>
                            <a:glow rad="254000">
                              <a:schemeClr val="tx1">
                                <a:lumMod val="95000"/>
                                <a:lumOff val="5000"/>
                                <a:alpha val="40000"/>
                              </a:schemeClr>
                            </a:glow>
                          </a:effectLst>
                          <a:latin typeface="Helvetica Narrow" panose="020B0506020203020204" pitchFamily="34" charset="0"/>
                        </a:rPr>
                        <a:t>  •  Current:</a:t>
                      </a:r>
                      <a:endParaRPr lang="en-US" sz="2000" b="1" i="0" u="none" strike="noStrike" dirty="0">
                        <a:solidFill>
                          <a:schemeClr val="bg1"/>
                        </a:solidFill>
                        <a:effectLst>
                          <a:glow rad="254000">
                            <a:schemeClr val="tx1">
                              <a:lumMod val="95000"/>
                              <a:lumOff val="5000"/>
                              <a:alpha val="40000"/>
                            </a:schemeClr>
                          </a:glow>
                        </a:effectLst>
                        <a:latin typeface="Helvetica Narrow" panose="020B0506020203020204" pitchFamily="34" charset="0"/>
                      </a:endParaRPr>
                    </a:p>
                  </a:txBody>
                  <a:tcPr marL="2743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bg1"/>
                          </a:solidFill>
                          <a:effectLst>
                            <a:glow rad="254000">
                              <a:schemeClr val="tx1">
                                <a:lumMod val="95000"/>
                                <a:lumOff val="5000"/>
                                <a:alpha val="40000"/>
                              </a:schemeClr>
                            </a:glow>
                          </a:effectLst>
                          <a:latin typeface="Helvetica Narrow" panose="020B0506020203020204" pitchFamily="34" charset="0"/>
                        </a:rPr>
                        <a:t>4 </a:t>
                      </a:r>
                      <a:r>
                        <a:rPr lang="en-US" sz="2000" b="1" dirty="0" smtClean="0">
                          <a:solidFill>
                            <a:schemeClr val="bg1"/>
                          </a:solidFill>
                          <a:effectLst>
                            <a:glow rad="254000">
                              <a:schemeClr val="tx1">
                                <a:lumMod val="95000"/>
                                <a:lumOff val="5000"/>
                                <a:alpha val="40000"/>
                              </a:schemeClr>
                            </a:glow>
                          </a:effectLst>
                          <a:latin typeface="Helvetica Narrow" panose="020B0506020203020204" pitchFamily="34" charset="0"/>
                        </a:rPr>
                        <a:t>Amps</a:t>
                      </a:r>
                      <a:endParaRPr lang="en-US" sz="2000" b="1" dirty="0">
                        <a:solidFill>
                          <a:schemeClr val="bg1"/>
                        </a:solidFill>
                        <a:effectLst>
                          <a:glow rad="254000">
                            <a:schemeClr val="tx1">
                              <a:lumMod val="95000"/>
                              <a:lumOff val="5000"/>
                              <a:alpha val="40000"/>
                            </a:schemeClr>
                          </a:glow>
                        </a:effectLst>
                        <a:latin typeface="Helvetica Narrow" panose="020B0506020203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rtl="0" fontAlgn="ctr">
                        <a:buClr>
                          <a:srgbClr val="000000"/>
                        </a:buClr>
                        <a:buSzPts val="1100"/>
                        <a:buFont typeface="Helvetica Narrow"/>
                        <a:buChar char="D"/>
                      </a:pPr>
                      <a:r>
                        <a:rPr lang="en-US" sz="2000" b="1" i="0" u="none" strike="noStrike" dirty="0" smtClean="0">
                          <a:solidFill>
                            <a:schemeClr val="bg1"/>
                          </a:solidFill>
                          <a:effectLst>
                            <a:glow rad="254000">
                              <a:schemeClr val="tx1">
                                <a:lumMod val="95000"/>
                                <a:lumOff val="5000"/>
                                <a:alpha val="40000"/>
                              </a:schemeClr>
                            </a:glow>
                          </a:effectLst>
                          <a:latin typeface="Helvetica Narrow" panose="020B0506020203020204" pitchFamily="34" charset="0"/>
                        </a:rPr>
                        <a:t>  •  Dimensions:</a:t>
                      </a:r>
                      <a:endParaRPr lang="en-US" sz="2000" b="1" i="0" u="none" strike="noStrike" dirty="0">
                        <a:solidFill>
                          <a:schemeClr val="bg1"/>
                        </a:solidFill>
                        <a:effectLst>
                          <a:glow rad="254000">
                            <a:schemeClr val="tx1">
                              <a:lumMod val="95000"/>
                              <a:lumOff val="5000"/>
                              <a:alpha val="40000"/>
                            </a:schemeClr>
                          </a:glow>
                        </a:effectLst>
                        <a:latin typeface="Helvetica Narrow" panose="020B0506020203020204" pitchFamily="34" charset="0"/>
                      </a:endParaRPr>
                    </a:p>
                  </a:txBody>
                  <a:tcPr marL="2743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bg1"/>
                          </a:solidFill>
                          <a:effectLst>
                            <a:glow rad="254000">
                              <a:schemeClr val="tx1">
                                <a:lumMod val="95000"/>
                                <a:lumOff val="5000"/>
                                <a:alpha val="40000"/>
                              </a:schemeClr>
                            </a:glow>
                          </a:effectLst>
                          <a:latin typeface="Helvetica Narrow" panose="020B0506020203020204" pitchFamily="34" charset="0"/>
                        </a:rPr>
                        <a:t>6”x15”x20”</a:t>
                      </a:r>
                      <a:endParaRPr lang="en-US" sz="2000" b="1" dirty="0">
                        <a:solidFill>
                          <a:schemeClr val="bg1"/>
                        </a:solidFill>
                        <a:effectLst>
                          <a:glow rad="254000">
                            <a:schemeClr val="tx1">
                              <a:lumMod val="95000"/>
                              <a:lumOff val="5000"/>
                              <a:alpha val="40000"/>
                            </a:schemeClr>
                          </a:glow>
                        </a:effectLst>
                        <a:latin typeface="Helvetica Narrow" panose="020B0506020203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rtl="0" fontAlgn="ctr">
                        <a:buClr>
                          <a:srgbClr val="000000"/>
                        </a:buClr>
                        <a:buSzPts val="1100"/>
                        <a:buFont typeface="Helvetica Narrow"/>
                        <a:buChar char="W"/>
                      </a:pPr>
                      <a:r>
                        <a:rPr lang="en-US" sz="2000" b="1" i="0" u="none" strike="noStrike" dirty="0" smtClean="0">
                          <a:solidFill>
                            <a:schemeClr val="bg1"/>
                          </a:solidFill>
                          <a:effectLst>
                            <a:glow rad="254000">
                              <a:schemeClr val="tx1">
                                <a:lumMod val="95000"/>
                                <a:lumOff val="5000"/>
                                <a:alpha val="40000"/>
                              </a:schemeClr>
                            </a:glow>
                          </a:effectLst>
                          <a:latin typeface="Helvetica Narrow" panose="020B0506020203020204" pitchFamily="34" charset="0"/>
                        </a:rPr>
                        <a:t>  •  Weight:</a:t>
                      </a:r>
                      <a:endParaRPr lang="en-US" sz="2000" b="1" i="0" u="none" strike="noStrike" dirty="0">
                        <a:solidFill>
                          <a:schemeClr val="bg1"/>
                        </a:solidFill>
                        <a:effectLst>
                          <a:glow rad="254000">
                            <a:schemeClr val="tx1">
                              <a:lumMod val="95000"/>
                              <a:lumOff val="5000"/>
                              <a:alpha val="40000"/>
                            </a:schemeClr>
                          </a:glow>
                        </a:effectLst>
                        <a:latin typeface="Helvetica Narrow" panose="020B0506020203020204" pitchFamily="34" charset="0"/>
                      </a:endParaRPr>
                    </a:p>
                  </a:txBody>
                  <a:tcPr marL="2743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bg1"/>
                          </a:solidFill>
                          <a:effectLst>
                            <a:glow rad="254000">
                              <a:schemeClr val="tx1">
                                <a:lumMod val="95000"/>
                                <a:lumOff val="5000"/>
                                <a:alpha val="40000"/>
                              </a:schemeClr>
                            </a:glow>
                          </a:effectLst>
                          <a:latin typeface="Helvetica Narrow" panose="020B0506020203020204" pitchFamily="34" charset="0"/>
                        </a:rPr>
                        <a:t>30 lbs.</a:t>
                      </a:r>
                      <a:endParaRPr lang="en-US" sz="2000" b="1" dirty="0">
                        <a:solidFill>
                          <a:schemeClr val="bg1"/>
                        </a:solidFill>
                        <a:effectLst>
                          <a:glow rad="254000">
                            <a:schemeClr val="tx1">
                              <a:lumMod val="95000"/>
                              <a:lumOff val="5000"/>
                              <a:alpha val="40000"/>
                            </a:schemeClr>
                          </a:glow>
                        </a:effectLst>
                        <a:latin typeface="Helvetica Narrow" panose="020B0506020203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447800" y="1211759"/>
            <a:ext cx="6096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73DBD6"/>
                </a:solidFill>
                <a:latin typeface="+mj-lt"/>
              </a:rPr>
              <a:t>SPECIFICATIONS</a:t>
            </a:r>
            <a:endParaRPr lang="en-US" sz="4400" b="1" dirty="0">
              <a:solidFill>
                <a:srgbClr val="73DBD6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0272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en-US" sz="3600" b="1" dirty="0" smtClean="0">
                <a:solidFill>
                  <a:srgbClr val="73DBD6"/>
                </a:solidFill>
              </a:rPr>
              <a:t>Preventative Maintenance Schedule</a:t>
            </a:r>
            <a:endParaRPr lang="en-US" altLang="en-US" sz="3600" b="1" dirty="0">
              <a:solidFill>
                <a:srgbClr val="73DBD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951037"/>
            <a:ext cx="8229600" cy="452596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en-US" sz="2800" b="1" dirty="0" smtClean="0">
                <a:solidFill>
                  <a:schemeClr val="bg1"/>
                </a:solidFill>
                <a:effectLst>
                  <a:glow rad="139700">
                    <a:schemeClr val="tx1">
                      <a:lumMod val="95000"/>
                      <a:lumOff val="5000"/>
                      <a:alpha val="40000"/>
                    </a:schemeClr>
                  </a:glow>
                </a:effectLst>
              </a:rPr>
              <a:t>1. Clean Final Lens			          Monthly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en-US" sz="2800" b="1" dirty="0" smtClean="0">
                <a:solidFill>
                  <a:schemeClr val="bg1"/>
                </a:solidFill>
                <a:effectLst>
                  <a:glow rad="139700">
                    <a:schemeClr val="tx1">
                      <a:lumMod val="95000"/>
                      <a:lumOff val="5000"/>
                      <a:alpha val="40000"/>
                    </a:schemeClr>
                  </a:glow>
                </a:effectLst>
              </a:rPr>
              <a:t>2. Clean Galvanometer Mirror		          Monthly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en-US" sz="2800" b="1" dirty="0" smtClean="0">
                <a:solidFill>
                  <a:schemeClr val="bg1"/>
                </a:solidFill>
                <a:effectLst>
                  <a:glow rad="139700">
                    <a:schemeClr val="tx1">
                      <a:lumMod val="95000"/>
                      <a:lumOff val="5000"/>
                      <a:alpha val="40000"/>
                    </a:schemeClr>
                  </a:glow>
                </a:effectLst>
              </a:rPr>
              <a:t>3. Clean Exhaust Fan				Monthly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en-US" sz="2800" b="1" dirty="0" smtClean="0">
                <a:solidFill>
                  <a:schemeClr val="bg1"/>
                </a:solidFill>
                <a:effectLst>
                  <a:glow rad="139700">
                    <a:schemeClr val="tx1">
                      <a:lumMod val="95000"/>
                      <a:lumOff val="5000"/>
                      <a:alpha val="40000"/>
                    </a:schemeClr>
                  </a:glow>
                </a:effectLst>
              </a:rPr>
              <a:t>4. Check/Clean Beam Expander Optics	Monthly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en-US" sz="2800" b="1" dirty="0" smtClean="0">
                <a:solidFill>
                  <a:schemeClr val="bg1"/>
                </a:solidFill>
                <a:effectLst>
                  <a:glow rad="139700">
                    <a:schemeClr val="tx1">
                      <a:lumMod val="95000"/>
                      <a:lumOff val="5000"/>
                      <a:alpha val="40000"/>
                    </a:schemeClr>
                  </a:glow>
                </a:effectLst>
              </a:rPr>
              <a:t>5. Check / Clean / Lube Drive Assembly        Monthly</a:t>
            </a:r>
          </a:p>
          <a:p>
            <a:pPr marL="0" indent="0">
              <a:buNone/>
            </a:pPr>
            <a:endParaRPr lang="en-US" altLang="en-US" dirty="0" smtClean="0"/>
          </a:p>
          <a:p>
            <a:endParaRPr lang="en-US" altLang="en-US" dirty="0" smtClean="0"/>
          </a:p>
          <a:p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4068070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en-US" sz="4800" b="1" dirty="0" smtClean="0">
                <a:solidFill>
                  <a:srgbClr val="73DBD6"/>
                </a:solidFill>
              </a:rPr>
              <a:t>Required Tools:</a:t>
            </a:r>
            <a:endParaRPr lang="en-US" altLang="en-US" sz="4800" b="1" dirty="0">
              <a:solidFill>
                <a:srgbClr val="73DBD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532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altLang="en-US" sz="3600" b="1" dirty="0" smtClean="0">
                <a:solidFill>
                  <a:srgbClr val="73DBD6"/>
                </a:solidFill>
              </a:rPr>
              <a:t>Required Tools:</a:t>
            </a:r>
            <a:endParaRPr lang="en-US" altLang="en-US" sz="3600" b="1" dirty="0">
              <a:solidFill>
                <a:srgbClr val="73DBD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951037"/>
            <a:ext cx="8229600" cy="452596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en-US" sz="2800" b="1" dirty="0" smtClean="0">
                <a:solidFill>
                  <a:schemeClr val="bg1"/>
                </a:solidFill>
                <a:effectLst>
                  <a:glow rad="139700">
                    <a:schemeClr val="tx1">
                      <a:lumMod val="95000"/>
                      <a:lumOff val="5000"/>
                      <a:alpha val="40000"/>
                    </a:schemeClr>
                  </a:glow>
                </a:effectLst>
              </a:rPr>
              <a:t>1. Allen Wrench Set (English)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en-US" sz="2800" b="1" dirty="0" smtClean="0">
                <a:solidFill>
                  <a:schemeClr val="bg1"/>
                </a:solidFill>
                <a:effectLst>
                  <a:glow rad="139700">
                    <a:schemeClr val="tx1">
                      <a:lumMod val="95000"/>
                      <a:lumOff val="5000"/>
                      <a:alpha val="40000"/>
                    </a:schemeClr>
                  </a:glow>
                </a:effectLst>
              </a:rPr>
              <a:t>			</a:t>
            </a:r>
            <a:endParaRPr lang="en-US" altLang="en-US" dirty="0" smtClean="0"/>
          </a:p>
          <a:p>
            <a:endParaRPr lang="en-US" altLang="en-US" dirty="0" smtClean="0"/>
          </a:p>
          <a:p>
            <a:endParaRPr lang="en-US" sz="4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0" y="1905000"/>
            <a:ext cx="3352800" cy="3352800"/>
          </a:xfrm>
          <a:prstGeom prst="rect">
            <a:avLst/>
          </a:prstGeom>
          <a:noFill/>
          <a:ln w="57150">
            <a:solidFill>
              <a:srgbClr val="73DBD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942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altLang="en-US" sz="3600" b="1" dirty="0" smtClean="0">
                <a:solidFill>
                  <a:srgbClr val="73DBD6"/>
                </a:solidFill>
              </a:rPr>
              <a:t>Required Tools:</a:t>
            </a:r>
            <a:endParaRPr lang="en-US" altLang="en-US" sz="3600" b="1" dirty="0">
              <a:solidFill>
                <a:srgbClr val="73DBD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951037"/>
            <a:ext cx="8229600" cy="4525963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50000"/>
              </a:lnSpc>
              <a:spcBef>
                <a:spcPts val="0"/>
              </a:spcBef>
              <a:buAutoNum type="arabicPeriod"/>
            </a:pPr>
            <a:r>
              <a:rPr lang="en-US" altLang="en-US" sz="2800" b="1" dirty="0" smtClean="0">
                <a:solidFill>
                  <a:schemeClr val="bg1"/>
                </a:solidFill>
                <a:effectLst>
                  <a:glow rad="139700">
                    <a:schemeClr val="tx1">
                      <a:lumMod val="95000"/>
                      <a:lumOff val="5000"/>
                      <a:alpha val="40000"/>
                    </a:schemeClr>
                  </a:glow>
                </a:effectLst>
              </a:rPr>
              <a:t>Allen Wrench Set (English)</a:t>
            </a:r>
          </a:p>
          <a:p>
            <a:pPr marL="514350" indent="-514350">
              <a:lnSpc>
                <a:spcPct val="150000"/>
              </a:lnSpc>
              <a:spcBef>
                <a:spcPts val="0"/>
              </a:spcBef>
              <a:buAutoNum type="arabicPeriod"/>
            </a:pPr>
            <a:r>
              <a:rPr lang="en-US" altLang="en-US" sz="2800" b="1" dirty="0" smtClean="0">
                <a:solidFill>
                  <a:schemeClr val="bg1"/>
                </a:solidFill>
                <a:effectLst>
                  <a:glow rad="139700">
                    <a:schemeClr val="tx1">
                      <a:lumMod val="95000"/>
                      <a:lumOff val="5000"/>
                      <a:alpha val="40000"/>
                    </a:schemeClr>
                  </a:glow>
                </a:effectLst>
              </a:rPr>
              <a:t>Lint Free Cloth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en-US" sz="2800" b="1" dirty="0" smtClean="0">
                <a:solidFill>
                  <a:schemeClr val="bg1"/>
                </a:solidFill>
                <a:effectLst>
                  <a:glow rad="139700">
                    <a:schemeClr val="tx1">
                      <a:lumMod val="95000"/>
                      <a:lumOff val="5000"/>
                      <a:alpha val="40000"/>
                    </a:schemeClr>
                  </a:glow>
                </a:effectLst>
              </a:rPr>
              <a:t>			</a:t>
            </a:r>
            <a:endParaRPr lang="en-US" altLang="en-US" dirty="0" smtClean="0"/>
          </a:p>
          <a:p>
            <a:endParaRPr lang="en-US" altLang="en-US" dirty="0" smtClean="0"/>
          </a:p>
          <a:p>
            <a:endParaRPr lang="en-US" sz="40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743200"/>
            <a:ext cx="3835400" cy="2743200"/>
          </a:xfrm>
          <a:prstGeom prst="rect">
            <a:avLst/>
          </a:prstGeom>
          <a:noFill/>
          <a:ln w="57150">
            <a:solidFill>
              <a:srgbClr val="73DBD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7315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altLang="en-US" sz="3600" b="1" dirty="0" smtClean="0">
                <a:solidFill>
                  <a:srgbClr val="73DBD6"/>
                </a:solidFill>
              </a:rPr>
              <a:t>Required Tools:</a:t>
            </a:r>
            <a:endParaRPr lang="en-US" altLang="en-US" sz="3600" b="1" dirty="0">
              <a:solidFill>
                <a:srgbClr val="73DBD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951037"/>
            <a:ext cx="8229600" cy="4525963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50000"/>
              </a:lnSpc>
              <a:spcBef>
                <a:spcPts val="0"/>
              </a:spcBef>
              <a:buAutoNum type="arabicPeriod"/>
            </a:pPr>
            <a:r>
              <a:rPr lang="en-US" altLang="en-US" sz="2800" b="1" dirty="0" smtClean="0">
                <a:solidFill>
                  <a:schemeClr val="bg1"/>
                </a:solidFill>
                <a:effectLst>
                  <a:glow rad="139700">
                    <a:schemeClr val="tx1">
                      <a:lumMod val="95000"/>
                      <a:lumOff val="5000"/>
                      <a:alpha val="40000"/>
                    </a:schemeClr>
                  </a:glow>
                </a:effectLst>
              </a:rPr>
              <a:t>Allen Wrench Set (English)</a:t>
            </a:r>
          </a:p>
          <a:p>
            <a:pPr marL="514350" indent="-514350">
              <a:lnSpc>
                <a:spcPct val="150000"/>
              </a:lnSpc>
              <a:spcBef>
                <a:spcPts val="0"/>
              </a:spcBef>
              <a:buAutoNum type="arabicPeriod"/>
            </a:pPr>
            <a:r>
              <a:rPr lang="en-US" altLang="en-US" sz="2800" b="1" dirty="0" smtClean="0">
                <a:solidFill>
                  <a:schemeClr val="bg1"/>
                </a:solidFill>
                <a:effectLst>
                  <a:glow rad="139700">
                    <a:schemeClr val="tx1">
                      <a:lumMod val="95000"/>
                      <a:lumOff val="5000"/>
                      <a:alpha val="40000"/>
                    </a:schemeClr>
                  </a:glow>
                </a:effectLst>
              </a:rPr>
              <a:t>Lint Free Cloth</a:t>
            </a:r>
          </a:p>
          <a:p>
            <a:pPr marL="514350" indent="-514350">
              <a:lnSpc>
                <a:spcPct val="150000"/>
              </a:lnSpc>
              <a:spcBef>
                <a:spcPts val="0"/>
              </a:spcBef>
              <a:buAutoNum type="arabicPeriod"/>
            </a:pPr>
            <a:r>
              <a:rPr lang="en-US" altLang="en-US" sz="2800" b="1" dirty="0" smtClean="0">
                <a:solidFill>
                  <a:schemeClr val="bg1"/>
                </a:solidFill>
                <a:effectLst>
                  <a:glow rad="139700">
                    <a:schemeClr val="tx1">
                      <a:lumMod val="95000"/>
                      <a:lumOff val="5000"/>
                      <a:alpha val="40000"/>
                    </a:schemeClr>
                  </a:glow>
                </a:effectLst>
              </a:rPr>
              <a:t>White Vinegar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en-US" sz="2800" b="1" dirty="0" smtClean="0">
              <a:solidFill>
                <a:schemeClr val="bg1"/>
              </a:solidFill>
              <a:effectLst>
                <a:glow rad="139700">
                  <a:schemeClr val="tx1">
                    <a:lumMod val="95000"/>
                    <a:lumOff val="5000"/>
                    <a:alpha val="40000"/>
                  </a:schemeClr>
                </a:glow>
              </a:effectLst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en-US" sz="2800" b="1" dirty="0" smtClean="0">
                <a:solidFill>
                  <a:schemeClr val="bg1"/>
                </a:solidFill>
                <a:effectLst>
                  <a:glow rad="139700">
                    <a:schemeClr val="tx1">
                      <a:lumMod val="95000"/>
                      <a:lumOff val="5000"/>
                      <a:alpha val="40000"/>
                    </a:schemeClr>
                  </a:glow>
                </a:effectLst>
              </a:rPr>
              <a:t>			</a:t>
            </a:r>
            <a:endParaRPr lang="en-US" altLang="en-US" dirty="0" smtClean="0"/>
          </a:p>
          <a:p>
            <a:endParaRPr lang="en-US" altLang="en-US" dirty="0" smtClean="0"/>
          </a:p>
          <a:p>
            <a:endParaRPr lang="en-US" sz="40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2819400"/>
            <a:ext cx="3200400" cy="2552700"/>
          </a:xfrm>
          <a:prstGeom prst="rect">
            <a:avLst/>
          </a:prstGeom>
          <a:noFill/>
          <a:ln w="57150">
            <a:solidFill>
              <a:srgbClr val="73DBD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217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altLang="en-US" sz="3600" b="1" dirty="0" smtClean="0">
                <a:solidFill>
                  <a:srgbClr val="73DBD6"/>
                </a:solidFill>
              </a:rPr>
              <a:t>Required Tools:</a:t>
            </a:r>
            <a:endParaRPr lang="en-US" altLang="en-US" sz="3600" b="1" dirty="0">
              <a:solidFill>
                <a:srgbClr val="73DBD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951037"/>
            <a:ext cx="8229600" cy="4525963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50000"/>
              </a:lnSpc>
              <a:spcBef>
                <a:spcPts val="0"/>
              </a:spcBef>
              <a:buAutoNum type="arabicPeriod"/>
            </a:pPr>
            <a:r>
              <a:rPr lang="en-US" altLang="en-US" sz="2800" b="1" dirty="0" smtClean="0">
                <a:solidFill>
                  <a:schemeClr val="bg1"/>
                </a:solidFill>
                <a:effectLst>
                  <a:glow rad="139700">
                    <a:schemeClr val="tx1">
                      <a:lumMod val="95000"/>
                      <a:lumOff val="5000"/>
                      <a:alpha val="40000"/>
                    </a:schemeClr>
                  </a:glow>
                </a:effectLst>
              </a:rPr>
              <a:t>Allen Wrench Set (English)</a:t>
            </a:r>
          </a:p>
          <a:p>
            <a:pPr marL="514350" indent="-514350">
              <a:lnSpc>
                <a:spcPct val="150000"/>
              </a:lnSpc>
              <a:spcBef>
                <a:spcPts val="0"/>
              </a:spcBef>
              <a:buAutoNum type="arabicPeriod"/>
            </a:pPr>
            <a:r>
              <a:rPr lang="en-US" altLang="en-US" sz="2800" b="1" dirty="0" smtClean="0">
                <a:solidFill>
                  <a:schemeClr val="bg1"/>
                </a:solidFill>
                <a:effectLst>
                  <a:glow rad="139700">
                    <a:schemeClr val="tx1">
                      <a:lumMod val="95000"/>
                      <a:lumOff val="5000"/>
                      <a:alpha val="40000"/>
                    </a:schemeClr>
                  </a:glow>
                </a:effectLst>
              </a:rPr>
              <a:t>Lint Free Cloth</a:t>
            </a:r>
          </a:p>
          <a:p>
            <a:pPr marL="514350" indent="-514350">
              <a:lnSpc>
                <a:spcPct val="150000"/>
              </a:lnSpc>
              <a:spcBef>
                <a:spcPts val="0"/>
              </a:spcBef>
              <a:buAutoNum type="arabicPeriod"/>
            </a:pPr>
            <a:r>
              <a:rPr lang="en-US" altLang="en-US" sz="2800" b="1" dirty="0" smtClean="0">
                <a:solidFill>
                  <a:schemeClr val="bg1"/>
                </a:solidFill>
                <a:effectLst>
                  <a:glow rad="139700">
                    <a:schemeClr val="tx1">
                      <a:lumMod val="95000"/>
                      <a:lumOff val="5000"/>
                      <a:alpha val="40000"/>
                    </a:schemeClr>
                  </a:glow>
                </a:effectLst>
              </a:rPr>
              <a:t>White Vinegar</a:t>
            </a:r>
          </a:p>
          <a:p>
            <a:pPr marL="514350" indent="-514350">
              <a:lnSpc>
                <a:spcPct val="150000"/>
              </a:lnSpc>
              <a:spcBef>
                <a:spcPts val="0"/>
              </a:spcBef>
              <a:buAutoNum type="arabicPeriod"/>
            </a:pPr>
            <a:r>
              <a:rPr lang="en-US" altLang="en-US" sz="3600" b="1" dirty="0" smtClean="0">
                <a:solidFill>
                  <a:srgbClr val="FFDE00"/>
                </a:solidFill>
                <a:effectLst>
                  <a:glow rad="139700">
                    <a:schemeClr val="tx1">
                      <a:lumMod val="95000"/>
                      <a:lumOff val="5000"/>
                      <a:alpha val="40000"/>
                    </a:schemeClr>
                  </a:glow>
                </a:effectLst>
              </a:rPr>
              <a:t>SAFETY GLASSES!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en-US" sz="2800" b="1" dirty="0" smtClean="0">
              <a:solidFill>
                <a:schemeClr val="bg1"/>
              </a:solidFill>
              <a:effectLst>
                <a:glow rad="139700">
                  <a:schemeClr val="tx1">
                    <a:lumMod val="95000"/>
                    <a:lumOff val="5000"/>
                    <a:alpha val="40000"/>
                  </a:schemeClr>
                </a:glow>
              </a:effectLst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en-US" sz="2800" b="1" dirty="0" smtClean="0">
                <a:solidFill>
                  <a:schemeClr val="bg1"/>
                </a:solidFill>
                <a:effectLst>
                  <a:glow rad="139700">
                    <a:schemeClr val="tx1">
                      <a:lumMod val="95000"/>
                      <a:lumOff val="5000"/>
                      <a:alpha val="40000"/>
                    </a:schemeClr>
                  </a:glow>
                </a:effectLst>
              </a:rPr>
              <a:t>			</a:t>
            </a:r>
            <a:endParaRPr lang="en-US" altLang="en-US" dirty="0" smtClean="0"/>
          </a:p>
          <a:p>
            <a:endParaRPr lang="en-US" altLang="en-US" dirty="0" smtClean="0"/>
          </a:p>
          <a:p>
            <a:endParaRPr lang="en-US" sz="40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743200"/>
            <a:ext cx="3886200" cy="2551112"/>
          </a:xfrm>
          <a:prstGeom prst="rect">
            <a:avLst/>
          </a:prstGeom>
          <a:noFill/>
          <a:ln w="57150">
            <a:solidFill>
              <a:srgbClr val="73DBD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573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4">
      <a:majorFont>
        <a:latin typeface="Helvetica"/>
        <a:ea typeface=""/>
        <a:cs typeface=""/>
      </a:majorFont>
      <a:minorFont>
        <a:latin typeface="Helvetica Condens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508</TotalTime>
  <Words>296</Words>
  <Application>Microsoft Office PowerPoint</Application>
  <PresentationFormat>On-screen Show (4:3)</PresentationFormat>
  <Paragraphs>87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Hardware Maintenance Training</vt:lpstr>
      <vt:lpstr>PowerPoint Presentation</vt:lpstr>
      <vt:lpstr>PowerPoint Presentation</vt:lpstr>
      <vt:lpstr>Preventative Maintenance Schedule</vt:lpstr>
      <vt:lpstr>Required Tools:</vt:lpstr>
      <vt:lpstr>Required Tools:</vt:lpstr>
      <vt:lpstr>Required Tools:</vt:lpstr>
      <vt:lpstr>Required Tools:</vt:lpstr>
      <vt:lpstr>Required Tools:</vt:lpstr>
      <vt:lpstr>DISASSEMBLY</vt:lpstr>
      <vt:lpstr>PowerPoint Presentation</vt:lpstr>
      <vt:lpstr>PowerPoint Presentation</vt:lpstr>
      <vt:lpstr>Monthly Preventative Maintenance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Optics Training and Cleaning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Hardware Maintenance Training</dc:title>
  <dc:creator>Joan G Manchester</dc:creator>
  <cp:lastModifiedBy>Joan G Manchester</cp:lastModifiedBy>
  <cp:revision>38</cp:revision>
  <dcterms:created xsi:type="dcterms:W3CDTF">2014-08-19T19:40:42Z</dcterms:created>
  <dcterms:modified xsi:type="dcterms:W3CDTF">2017-02-10T20:57:31Z</dcterms:modified>
</cp:coreProperties>
</file>